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av" ContentType="audio/wav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91" r:id="rId1"/>
  </p:sldMasterIdLst>
  <p:notesMasterIdLst>
    <p:notesMasterId r:id="rId16"/>
  </p:notesMasterIdLst>
  <p:sldIdLst>
    <p:sldId id="256" r:id="rId2"/>
    <p:sldId id="323" r:id="rId3"/>
    <p:sldId id="366" r:id="rId4"/>
    <p:sldId id="328" r:id="rId5"/>
    <p:sldId id="369" r:id="rId6"/>
    <p:sldId id="331" r:id="rId7"/>
    <p:sldId id="329" r:id="rId8"/>
    <p:sldId id="374" r:id="rId9"/>
    <p:sldId id="378" r:id="rId10"/>
    <p:sldId id="377" r:id="rId11"/>
    <p:sldId id="367" r:id="rId12"/>
    <p:sldId id="380" r:id="rId13"/>
    <p:sldId id="373" r:id="rId14"/>
    <p:sldId id="3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656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B6FA8-8F03-D048-B388-71CA6D8551D1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E387F-A2F1-0F45-9EDB-3AC30FD4E3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30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E387F-A2F1-0F45-9EDB-3AC30FD4E3A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8DF85F5-FB5E-4F79-A561-97039C58DE0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 spd="slow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15C9710-A5C5-7E44-8D27-C4058EBDCC6B}" type="datetimeFigureOut">
              <a:rPr lang="en-US" smtClean="0"/>
              <a:pPr/>
              <a:t>10/8/11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9E8EA4-E1A5-EC43-9F6C-B4F5A4836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ransition xmlns:p14="http://schemas.microsoft.com/office/powerpoint/2010/main" spd="slow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7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2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jpeg"/><Relationship Id="rId12" Type="http://schemas.openxmlformats.org/officeDocument/2006/relationships/image" Target="../media/image8.jpeg"/><Relationship Id="rId13" Type="http://schemas.openxmlformats.org/officeDocument/2006/relationships/image" Target="../media/image9.png"/><Relationship Id="rId1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youtube.com/watch?v=faRlFsYmkeY" TargetMode="External"/><Relationship Id="rId4" Type="http://schemas.openxmlformats.org/officeDocument/2006/relationships/hyperlink" Target="http://www.youtube.com/watch?v=sOM_u1PY0s0" TargetMode="External"/><Relationship Id="rId5" Type="http://schemas.openxmlformats.org/officeDocument/2006/relationships/hyperlink" Target="http://www.youtube.com/watch?v=u1Yv9TLkjl0" TargetMode="External"/><Relationship Id="rId6" Type="http://schemas.openxmlformats.org/officeDocument/2006/relationships/hyperlink" Target="http://youtube.com/watch?v=4QpWaP2oQew" TargetMode="External"/><Relationship Id="rId7" Type="http://schemas.openxmlformats.org/officeDocument/2006/relationships/hyperlink" Target="http://www.youtube.com/watch?v=grbSQ6O6kbs" TargetMode="External"/><Relationship Id="rId8" Type="http://schemas.openxmlformats.org/officeDocument/2006/relationships/hyperlink" Target="http://www.youtube.com/watch?v=Y9IxEgZVFrQ" TargetMode="External"/><Relationship Id="rId9" Type="http://schemas.openxmlformats.org/officeDocument/2006/relationships/hyperlink" Target="http://www.youtube.com/watch?v=5u7azdDPdOQ" TargetMode="External"/><Relationship Id="rId10" Type="http://schemas.openxmlformats.org/officeDocument/2006/relationships/hyperlink" Target="http://www.youtube.com/watch?v=C1_uez5WX1o&amp;feature=related" TargetMode="Externa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jpeg"/><Relationship Id="rId12" Type="http://schemas.openxmlformats.org/officeDocument/2006/relationships/image" Target="../media/image13.jpeg"/><Relationship Id="rId13" Type="http://schemas.openxmlformats.org/officeDocument/2006/relationships/image" Target="../media/image14.jpeg"/><Relationship Id="rId14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youtube.com/watch?v=LTFTp1Hi_6M" TargetMode="External"/><Relationship Id="rId3" Type="http://schemas.openxmlformats.org/officeDocument/2006/relationships/hyperlink" Target="http://www.youtube.com/watch?v=REXSCUjZDwk&amp;feature=related" TargetMode="External"/><Relationship Id="rId4" Type="http://schemas.openxmlformats.org/officeDocument/2006/relationships/hyperlink" Target="http://www.newtonsapple.tv/video.php?id=910" TargetMode="External"/><Relationship Id="rId5" Type="http://schemas.openxmlformats.org/officeDocument/2006/relationships/hyperlink" Target="http://www.youtube.com/watch?v=upctPUa6RhA" TargetMode="External"/><Relationship Id="rId6" Type="http://schemas.openxmlformats.org/officeDocument/2006/relationships/hyperlink" Target="http://www.nbc.com/saturday-night-live/video/theodoric-of-york/2888/" TargetMode="External"/><Relationship Id="rId7" Type="http://schemas.openxmlformats.org/officeDocument/2006/relationships/hyperlink" Target="http://www.youtube.com/watch?v=lCrMB8341rU" TargetMode="External"/><Relationship Id="rId8" Type="http://schemas.openxmlformats.org/officeDocument/2006/relationships/hyperlink" Target="http://www.youtube.com/watch?v=oVNNhBtBbOs" TargetMode="External"/><Relationship Id="rId9" Type="http://schemas.openxmlformats.org/officeDocument/2006/relationships/hyperlink" Target="http://www.youtube.com/watch?v=3Waxf9KZWpM&amp;feature=related" TargetMode="External"/><Relationship Id="rId10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You-tubes and Demos in Bio, Oh My!</a:t>
            </a:r>
          </a:p>
          <a:p>
            <a:r>
              <a:rPr lang="en-US" sz="3200" dirty="0" smtClean="0"/>
              <a:t>NABT, Anaheim, 2011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80475" y="2895600"/>
            <a:ext cx="8686800" cy="1236311"/>
          </a:xfrm>
        </p:spPr>
        <p:txBody>
          <a:bodyPr>
            <a:normAutofit fontScale="90000"/>
          </a:bodyPr>
          <a:lstStyle/>
          <a:p>
            <a:r>
              <a:rPr lang="en-US" sz="4889" dirty="0" smtClean="0"/>
              <a:t>Engaging AT-Risk students in </a:t>
            </a:r>
            <a:br>
              <a:rPr lang="en-US" sz="4889" dirty="0" smtClean="0"/>
            </a:br>
            <a:r>
              <a:rPr lang="en-US" sz="4889" dirty="0" smtClean="0"/>
              <a:t>Introductory Biology Classes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6700" y="5627589"/>
            <a:ext cx="8610600" cy="882650"/>
          </a:xfrm>
        </p:spPr>
        <p:txBody>
          <a:bodyPr>
            <a:normAutofit/>
          </a:bodyPr>
          <a:lstStyle/>
          <a:p>
            <a:r>
              <a:rPr lang="en-US" dirty="0" smtClean="0"/>
              <a:t>A SAMPLE LESSON PLAN on respiration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1444" y="381000"/>
            <a:ext cx="4290556" cy="609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Putting it all together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5025" y="381000"/>
            <a:ext cx="4292241" cy="609600"/>
          </a:xfrm>
        </p:spPr>
        <p:txBody>
          <a:bodyPr>
            <a:normAutofit fontScale="70000" lnSpcReduction="20000"/>
          </a:bodyPr>
          <a:lstStyle/>
          <a:p>
            <a:endParaRPr lang="en-US" sz="2400" b="1" dirty="0" smtClean="0"/>
          </a:p>
          <a:p>
            <a:r>
              <a:rPr lang="en-US" sz="2600" dirty="0" smtClean="0"/>
              <a:t>A sample lesson plan #2</a:t>
            </a:r>
            <a:endParaRPr lang="en-US" sz="2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58174" y="1306512"/>
            <a:ext cx="4290556" cy="3941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9" name="Content Placeholder 8" descr="negative_pressure_breathing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19601" y="1306512"/>
            <a:ext cx="4517666" cy="3941763"/>
          </a:xfrm>
        </p:spPr>
      </p:pic>
      <p:sp>
        <p:nvSpPr>
          <p:cNvPr id="8" name="TextBox 7"/>
          <p:cNvSpPr txBox="1"/>
          <p:nvPr/>
        </p:nvSpPr>
        <p:spPr>
          <a:xfrm>
            <a:off x="281444" y="990600"/>
            <a:ext cx="45953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Hook: How many breaths do you take </a:t>
            </a:r>
          </a:p>
          <a:p>
            <a:r>
              <a:rPr lang="en-US" dirty="0" smtClean="0"/>
              <a:t> in a  minute?    Hand out timers</a:t>
            </a:r>
          </a:p>
          <a:p>
            <a:r>
              <a:rPr lang="en-US" dirty="0" smtClean="0"/>
              <a:t>(can also throw in a mini “contest”!)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Power Point Lecture: Mechanics of</a:t>
            </a:r>
          </a:p>
          <a:p>
            <a:r>
              <a:rPr lang="en-US" dirty="0" smtClean="0"/>
              <a:t> Respiration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Demonstrate with a Bell Jar/Whoopi </a:t>
            </a:r>
          </a:p>
          <a:p>
            <a:r>
              <a:rPr lang="en-US" dirty="0" smtClean="0"/>
              <a:t>  Cushion</a:t>
            </a:r>
          </a:p>
          <a:p>
            <a:pPr>
              <a:buFont typeface="Arial" charset="0"/>
              <a:buChar char="•"/>
            </a:pPr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err="1" smtClean="0"/>
              <a:t>Youtube</a:t>
            </a:r>
            <a:r>
              <a:rPr lang="en-US" dirty="0" smtClean="0"/>
              <a:t> Bill Nye-Respiration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Lab: Breathing Rate Investigation</a:t>
            </a:r>
          </a:p>
          <a:p>
            <a:endParaRPr lang="en-US" dirty="0" smtClean="0"/>
          </a:p>
          <a:p>
            <a:pPr>
              <a:buFont typeface="Arial" charset="0"/>
              <a:buChar char="•"/>
            </a:pPr>
            <a:r>
              <a:rPr lang="en-US" dirty="0" smtClean="0"/>
              <a:t>H.W. Bring in Smoking Ads</a:t>
            </a:r>
          </a:p>
          <a:p>
            <a:r>
              <a:rPr lang="en-US" dirty="0" smtClean="0"/>
              <a:t>Project: Students build their own respiration model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4114800" cy="78111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Putting it all together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533400" y="1486021"/>
            <a:ext cx="8077200" cy="513319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800" dirty="0" smtClean="0"/>
              <a:t>	</a:t>
            </a:r>
            <a:r>
              <a:rPr lang="en-US" sz="5600" dirty="0" smtClean="0">
                <a:solidFill>
                  <a:srgbClr val="FF3300"/>
                </a:solidFill>
              </a:rPr>
              <a:t>Day 1</a:t>
            </a:r>
          </a:p>
          <a:p>
            <a:r>
              <a:rPr lang="en-US" sz="5600" dirty="0" smtClean="0"/>
              <a:t>Obj. #1 Evidence of Evolution (fossils, vestigial structures, biochemical, DNA, homologous structures)  Amber/Fossils/</a:t>
            </a:r>
            <a:r>
              <a:rPr lang="en-US" sz="5600" dirty="0" err="1" smtClean="0"/>
              <a:t>u</a:t>
            </a:r>
            <a:r>
              <a:rPr lang="en-US" sz="5600" dirty="0" smtClean="0"/>
              <a:t>-tube Jurassic Park amber</a:t>
            </a:r>
          </a:p>
          <a:p>
            <a:r>
              <a:rPr lang="en-US" sz="5600" dirty="0" smtClean="0"/>
              <a:t>Reading:  Evolution of the Horse</a:t>
            </a:r>
          </a:p>
          <a:p>
            <a:r>
              <a:rPr lang="en-US" sz="5600" dirty="0" smtClean="0"/>
              <a:t>Video: Raising the Mammoth</a:t>
            </a:r>
          </a:p>
          <a:p>
            <a:r>
              <a:rPr lang="en-US" sz="5600" dirty="0" smtClean="0"/>
              <a:t>H.W. Read pages 306-315 with reading strategy</a:t>
            </a:r>
          </a:p>
          <a:p>
            <a:endParaRPr lang="en-US" sz="5600" dirty="0" smtClean="0"/>
          </a:p>
          <a:p>
            <a:r>
              <a:rPr lang="en-US" sz="5600" dirty="0" smtClean="0">
                <a:solidFill>
                  <a:srgbClr val="FF3300"/>
                </a:solidFill>
              </a:rPr>
              <a:t>Day 2</a:t>
            </a:r>
          </a:p>
          <a:p>
            <a:r>
              <a:rPr lang="en-US" sz="5600" dirty="0" smtClean="0"/>
              <a:t>Collect H.W.</a:t>
            </a:r>
          </a:p>
          <a:p>
            <a:r>
              <a:rPr lang="en-US" sz="5600" dirty="0" smtClean="0"/>
              <a:t>You Tube: Bill Nye “A Time Before Humans”</a:t>
            </a:r>
          </a:p>
          <a:p>
            <a:r>
              <a:rPr lang="en-US" sz="5600" dirty="0" smtClean="0"/>
              <a:t>Lab: Evidence of Evolution (Homologous Structures) </a:t>
            </a:r>
          </a:p>
          <a:p>
            <a:r>
              <a:rPr lang="en-US" sz="5600" dirty="0" smtClean="0"/>
              <a:t>colored pencils</a:t>
            </a:r>
          </a:p>
          <a:p>
            <a:r>
              <a:rPr lang="en-US" sz="5600" dirty="0" smtClean="0"/>
              <a:t>H.W. Complete Lab</a:t>
            </a:r>
          </a:p>
          <a:p>
            <a:endParaRPr lang="en-US" sz="5600" dirty="0" smtClean="0"/>
          </a:p>
          <a:p>
            <a:r>
              <a:rPr lang="en-US" sz="5600" dirty="0" smtClean="0">
                <a:solidFill>
                  <a:srgbClr val="FF3300"/>
                </a:solidFill>
              </a:rPr>
              <a:t>Day 3</a:t>
            </a:r>
          </a:p>
          <a:p>
            <a:r>
              <a:rPr lang="en-US" sz="5600" dirty="0" smtClean="0"/>
              <a:t>Discuss the Geologic Time Scale/Reading Charts</a:t>
            </a:r>
          </a:p>
          <a:p>
            <a:r>
              <a:rPr lang="en-US" sz="5600" dirty="0" smtClean="0"/>
              <a:t>Time line demo</a:t>
            </a:r>
          </a:p>
          <a:p>
            <a:r>
              <a:rPr lang="en-US" sz="5600" dirty="0" smtClean="0"/>
              <a:t>Radioactivity Demo</a:t>
            </a:r>
          </a:p>
          <a:p>
            <a:r>
              <a:rPr lang="en-US" sz="5600" dirty="0" smtClean="0"/>
              <a:t>Lab: M&amp;M Radioactivity</a:t>
            </a:r>
          </a:p>
          <a:p>
            <a:endParaRPr lang="en-US" sz="5600" dirty="0" smtClean="0"/>
          </a:p>
          <a:p>
            <a:r>
              <a:rPr lang="en-US" sz="5600" dirty="0" smtClean="0">
                <a:solidFill>
                  <a:srgbClr val="FF3300"/>
                </a:solidFill>
              </a:rPr>
              <a:t>Day 4</a:t>
            </a:r>
          </a:p>
          <a:p>
            <a:r>
              <a:rPr lang="en-US" sz="5600" dirty="0" smtClean="0"/>
              <a:t>Obj. #3 Darwin, Lamarck, and Wallace</a:t>
            </a:r>
          </a:p>
          <a:p>
            <a:r>
              <a:rPr lang="en-US" sz="5600" dirty="0" smtClean="0"/>
              <a:t>Darwin doll/Darwin Awards Reading</a:t>
            </a:r>
          </a:p>
          <a:p>
            <a:r>
              <a:rPr lang="en-US" sz="5600" dirty="0" smtClean="0"/>
              <a:t>Statements D or L (Class discussion)</a:t>
            </a:r>
          </a:p>
          <a:p>
            <a:r>
              <a:rPr lang="en-US" sz="5600" dirty="0" smtClean="0"/>
              <a:t>Video: Evolution cartoon</a:t>
            </a:r>
          </a:p>
          <a:p>
            <a:endParaRPr lang="en-US" sz="5600" dirty="0" smtClean="0"/>
          </a:p>
          <a:p>
            <a:endParaRPr lang="en-US" sz="4800" dirty="0" smtClean="0"/>
          </a:p>
          <a:p>
            <a:endParaRPr lang="en-US" sz="4800" dirty="0" smtClean="0"/>
          </a:p>
          <a:p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085911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SAMPLE UNIT ON EVOLUTION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 descr="amber_spid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2133600"/>
            <a:ext cx="1498600" cy="1600199"/>
          </a:xfrm>
          <a:prstGeom prst="rect">
            <a:avLst/>
          </a:prstGeom>
        </p:spPr>
      </p:pic>
      <p:pic>
        <p:nvPicPr>
          <p:cNvPr id="6" name="Picture 5" descr="post-59-111239741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2448580"/>
            <a:ext cx="1600200" cy="2338387"/>
          </a:xfrm>
          <a:prstGeom prst="rect">
            <a:avLst/>
          </a:prstGeom>
        </p:spPr>
      </p:pic>
      <p:pic>
        <p:nvPicPr>
          <p:cNvPr id="9" name="Picture 13" descr="http://en.ce.cn/World/pic-news/200502/24/W0200502244341436095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5029200"/>
            <a:ext cx="2057400" cy="159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http://www.rom.on.ca/quiz/fossil/graphics/fos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315200" y="476310"/>
            <a:ext cx="1524000" cy="1200089"/>
          </a:xfrm>
          <a:prstGeom prst="rect">
            <a:avLst/>
          </a:prstGeom>
          <a:noFill/>
        </p:spPr>
      </p:pic>
      <p:pic>
        <p:nvPicPr>
          <p:cNvPr id="11" name="Picture 10" descr="time_scale_final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6600" y="3965853"/>
            <a:ext cx="1752600" cy="26533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UNIT CONTINUED. . 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876800" cy="5257800"/>
          </a:xfrm>
        </p:spPr>
        <p:txBody>
          <a:bodyPr>
            <a:normAutofit fontScale="25000" lnSpcReduction="20000"/>
          </a:bodyPr>
          <a:lstStyle/>
          <a:p>
            <a:r>
              <a:rPr lang="en-US" sz="6400" dirty="0" smtClean="0">
                <a:solidFill>
                  <a:srgbClr val="FF3300"/>
                </a:solidFill>
              </a:rPr>
              <a:t>Day 5</a:t>
            </a:r>
          </a:p>
          <a:p>
            <a:r>
              <a:rPr lang="en-US" sz="6400" dirty="0" smtClean="0"/>
              <a:t>Obj. #4 Origin of Life/Primordial Soup</a:t>
            </a:r>
          </a:p>
          <a:p>
            <a:r>
              <a:rPr lang="en-US" sz="6400" dirty="0" smtClean="0"/>
              <a:t>Bill Nye Miller Urey Clip (4 minutes)</a:t>
            </a:r>
          </a:p>
          <a:p>
            <a:r>
              <a:rPr lang="en-US" sz="6400" dirty="0" smtClean="0"/>
              <a:t>Lab: </a:t>
            </a:r>
            <a:r>
              <a:rPr lang="en-US" sz="6400" dirty="0" err="1" smtClean="0"/>
              <a:t>Xenosmilus</a:t>
            </a:r>
            <a:r>
              <a:rPr lang="en-US" sz="6400" dirty="0" smtClean="0"/>
              <a:t> Activity/Indiana Jones Theme Song</a:t>
            </a:r>
          </a:p>
          <a:p>
            <a:r>
              <a:rPr lang="en-US" sz="6400" dirty="0" smtClean="0"/>
              <a:t>H.W. Prepare for a Quiz Tomorrow</a:t>
            </a:r>
          </a:p>
          <a:p>
            <a:endParaRPr lang="en-US" sz="6400" dirty="0" smtClean="0"/>
          </a:p>
          <a:p>
            <a:r>
              <a:rPr lang="en-US" sz="6400" dirty="0" smtClean="0">
                <a:solidFill>
                  <a:srgbClr val="FF3300"/>
                </a:solidFill>
              </a:rPr>
              <a:t>Day 6</a:t>
            </a:r>
          </a:p>
          <a:p>
            <a:r>
              <a:rPr lang="en-US" sz="6400" dirty="0" smtClean="0"/>
              <a:t>Quiz Evolution</a:t>
            </a:r>
          </a:p>
          <a:p>
            <a:r>
              <a:rPr lang="en-US" sz="6400" dirty="0" err="1" smtClean="0"/>
              <a:t>Obj</a:t>
            </a:r>
            <a:r>
              <a:rPr lang="en-US" sz="6400" dirty="0" smtClean="0"/>
              <a:t> #2 Natural Selection</a:t>
            </a:r>
          </a:p>
          <a:p>
            <a:r>
              <a:rPr lang="en-US" sz="6400" dirty="0" smtClean="0"/>
              <a:t>Obj.#5 Adaptation and Variation</a:t>
            </a:r>
          </a:p>
          <a:p>
            <a:r>
              <a:rPr lang="en-US" sz="6400" dirty="0" smtClean="0"/>
              <a:t>Video: Camouflage and Mimicry</a:t>
            </a:r>
          </a:p>
          <a:p>
            <a:r>
              <a:rPr lang="en-US" sz="6400" dirty="0" smtClean="0"/>
              <a:t>Do Lab: Natural Selection</a:t>
            </a:r>
          </a:p>
          <a:p>
            <a:endParaRPr lang="en-US" sz="6400" dirty="0" smtClean="0"/>
          </a:p>
          <a:p>
            <a:r>
              <a:rPr lang="en-US" sz="6400" dirty="0" smtClean="0">
                <a:solidFill>
                  <a:srgbClr val="FF3300"/>
                </a:solidFill>
              </a:rPr>
              <a:t>Day 7</a:t>
            </a:r>
          </a:p>
          <a:p>
            <a:r>
              <a:rPr lang="en-US" sz="6400" dirty="0" smtClean="0"/>
              <a:t>Obj. #6 origin of new species and Obj. #7 human evolution</a:t>
            </a:r>
          </a:p>
          <a:p>
            <a:r>
              <a:rPr lang="en-US" sz="6400" dirty="0" smtClean="0"/>
              <a:t>Demo-skulls and tape</a:t>
            </a:r>
          </a:p>
          <a:p>
            <a:r>
              <a:rPr lang="en-US" sz="6400" dirty="0" smtClean="0"/>
              <a:t>Hominid Sequencing Activity</a:t>
            </a:r>
          </a:p>
          <a:p>
            <a:r>
              <a:rPr lang="en-US" sz="6400" dirty="0" smtClean="0"/>
              <a:t>Do Lab: Comparing Primate Skulls</a:t>
            </a:r>
          </a:p>
          <a:p>
            <a:r>
              <a:rPr lang="en-US" sz="6400" dirty="0" smtClean="0"/>
              <a:t>Cartoon Homer Simpson’s Evolution</a:t>
            </a:r>
          </a:p>
          <a:p>
            <a:endParaRPr lang="en-US" sz="5538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1600200"/>
            <a:ext cx="3429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3300"/>
                </a:solidFill>
              </a:rPr>
              <a:t>Day 8</a:t>
            </a:r>
          </a:p>
          <a:p>
            <a:r>
              <a:rPr lang="en-US" sz="1600" dirty="0" smtClean="0"/>
              <a:t>Go over </a:t>
            </a:r>
            <a:r>
              <a:rPr lang="en-US" sz="1600" dirty="0" err="1" smtClean="0"/>
              <a:t>Reviewsheet</a:t>
            </a:r>
            <a:endParaRPr lang="en-US" sz="1600" dirty="0" smtClean="0"/>
          </a:p>
          <a:p>
            <a:r>
              <a:rPr lang="en-US" sz="1600" dirty="0" smtClean="0"/>
              <a:t>Go to Computer Labs: play </a:t>
            </a:r>
            <a:r>
              <a:rPr lang="en-US" sz="1600" dirty="0" err="1" smtClean="0"/>
              <a:t>Quia</a:t>
            </a:r>
            <a:r>
              <a:rPr lang="en-US" sz="1600" dirty="0" smtClean="0"/>
              <a:t> Review Games</a:t>
            </a:r>
          </a:p>
          <a:p>
            <a:r>
              <a:rPr lang="en-US" sz="1600" dirty="0" smtClean="0"/>
              <a:t>H.W. Unit Exam Tomorrow</a:t>
            </a:r>
          </a:p>
          <a:p>
            <a:endParaRPr lang="en-US" sz="1600" dirty="0" smtClean="0"/>
          </a:p>
          <a:p>
            <a:r>
              <a:rPr lang="en-US" sz="1600" dirty="0" smtClean="0">
                <a:solidFill>
                  <a:srgbClr val="FF3300"/>
                </a:solidFill>
              </a:rPr>
              <a:t>Day 9</a:t>
            </a:r>
          </a:p>
          <a:p>
            <a:r>
              <a:rPr lang="en-US" sz="1600" dirty="0" smtClean="0"/>
              <a:t>File Review Materials</a:t>
            </a:r>
          </a:p>
          <a:p>
            <a:r>
              <a:rPr lang="en-US" sz="1600" dirty="0" smtClean="0"/>
              <a:t>Unit Exam Multiple Choice</a:t>
            </a:r>
          </a:p>
          <a:p>
            <a:r>
              <a:rPr lang="en-US" sz="1600" dirty="0" smtClean="0"/>
              <a:t>Reading Portion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stonerose-fossil-d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77" y="152400"/>
            <a:ext cx="2009775" cy="1728788"/>
          </a:xfrm>
          <a:prstGeom prst="rect">
            <a:avLst/>
          </a:prstGeom>
        </p:spPr>
      </p:pic>
      <p:pic>
        <p:nvPicPr>
          <p:cNvPr id="7" name="Picture 6" descr="iSGTWprimordial-so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4419600"/>
            <a:ext cx="1295400" cy="2133600"/>
          </a:xfrm>
          <a:prstGeom prst="rect">
            <a:avLst/>
          </a:prstGeom>
        </p:spPr>
      </p:pic>
      <p:pic>
        <p:nvPicPr>
          <p:cNvPr id="8" name="Picture 7" descr="Earth_earl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562" y="4611708"/>
            <a:ext cx="1603638" cy="21336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Finally…ON the importance of a teacher’s attitude…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09600" y="1524000"/>
            <a:ext cx="8153400" cy="5286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-106" charset="2"/>
              <a:buNone/>
              <a:defRPr/>
            </a:pPr>
            <a:r>
              <a:rPr lang="en-US" sz="2800" dirty="0" smtClean="0">
                <a:ea typeface="Times New Roman" pitchFamily="-106" charset="0"/>
                <a:cs typeface="Times New Roman" pitchFamily="-106" charset="0"/>
              </a:rPr>
              <a:t>“I’ve come to the frightening conclusion that I am the decisive element in the classroom. It is my personal approach that creates the climate. It is my daily mood that makes the weather. </a:t>
            </a:r>
          </a:p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-106" charset="2"/>
              <a:buNone/>
              <a:defRPr/>
            </a:pPr>
            <a:r>
              <a:rPr lang="en-US" sz="2800" dirty="0" smtClean="0">
                <a:ea typeface="Times New Roman" pitchFamily="-106" charset="0"/>
                <a:cs typeface="Times New Roman" pitchFamily="-106" charset="0"/>
              </a:rPr>
              <a:t>As a teacher, I possess a tremendous power to make a child’s life miserable or joyous. I can be a tool of torture or an instrument of inspiration. I can humiliate or humor, hurt or heal. </a:t>
            </a:r>
          </a:p>
          <a:p>
            <a:pPr marL="274320" indent="-274320" algn="ctr" fontAlgn="auto">
              <a:lnSpc>
                <a:spcPct val="90000"/>
              </a:lnSpc>
              <a:spcAft>
                <a:spcPts val="0"/>
              </a:spcAft>
              <a:buFont typeface="Wingdings" pitchFamily="-106" charset="2"/>
              <a:buNone/>
              <a:defRPr/>
            </a:pPr>
            <a:r>
              <a:rPr lang="en-US" sz="2800" dirty="0" smtClean="0">
                <a:ea typeface="Times New Roman" pitchFamily="-106" charset="0"/>
                <a:cs typeface="Times New Roman" pitchFamily="-106" charset="0"/>
              </a:rPr>
              <a:t>In all situations, it is MY response that decides whether a crisis will be escalated or de-escalated and a child humanized or de-humanized. ” 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Font typeface="Wingdings" pitchFamily="-106" charset="2"/>
              <a:buNone/>
              <a:defRPr/>
            </a:pPr>
            <a:r>
              <a:rPr lang="en-US" sz="2800" dirty="0" smtClean="0">
                <a:ea typeface="Times New Roman" pitchFamily="-106" charset="0"/>
                <a:cs typeface="Times New Roman" pitchFamily="-106" charset="0"/>
              </a:rPr>
              <a:t>							– </a:t>
            </a:r>
            <a:r>
              <a:rPr lang="en-US" sz="2800" dirty="0" err="1" smtClean="0">
                <a:ea typeface="Times New Roman" pitchFamily="-106" charset="0"/>
                <a:cs typeface="Times New Roman" pitchFamily="-106" charset="0"/>
              </a:rPr>
              <a:t>Haim</a:t>
            </a:r>
            <a:r>
              <a:rPr lang="en-US" sz="2800" dirty="0" smtClean="0"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sz="2800" dirty="0" err="1" smtClean="0">
                <a:ea typeface="Times New Roman" pitchFamily="-106" charset="0"/>
                <a:cs typeface="Times New Roman" pitchFamily="-106" charset="0"/>
              </a:rPr>
              <a:t>Ginott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8458200" cy="121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YOUR TURN…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667000"/>
            <a:ext cx="9144000" cy="1184825"/>
          </a:xfrm>
        </p:spPr>
        <p:txBody>
          <a:bodyPr>
            <a:noAutofit/>
          </a:bodyPr>
          <a:lstStyle/>
          <a:p>
            <a:r>
              <a:rPr lang="en-US" sz="4000" dirty="0" smtClean="0"/>
              <a:t>Idea exchange…share session…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4038600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Where can I find all of this?  Where can I add my ideas/demos/you-tubes?</a:t>
            </a:r>
          </a:p>
          <a:p>
            <a:pPr algn="ctr"/>
            <a:endParaRPr lang="en-US" sz="32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n-US" sz="3200" dirty="0" smtClean="0"/>
              <a:t>Please join our wiki </a:t>
            </a:r>
            <a:r>
              <a:rPr lang="en-US" sz="3200" dirty="0"/>
              <a:t>at: </a:t>
            </a:r>
            <a:endParaRPr lang="en-US" sz="3200" dirty="0" smtClean="0"/>
          </a:p>
          <a:p>
            <a:pPr algn="ctr"/>
            <a:r>
              <a:rPr lang="en-US" sz="3200" dirty="0"/>
              <a:t>http://ibio2011nabt.wikispaces.com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09075" y="4131910"/>
            <a:ext cx="8458200" cy="2345090"/>
          </a:xfrm>
        </p:spPr>
        <p:txBody>
          <a:bodyPr>
            <a:normAutofit fontScale="92500" lnSpcReduction="20000"/>
          </a:bodyPr>
          <a:lstStyle/>
          <a:p>
            <a:r>
              <a:rPr lang="en-US" sz="4000" dirty="0" smtClean="0"/>
              <a:t>Mary Ann </a:t>
            </a:r>
            <a:r>
              <a:rPr lang="en-US" sz="4000" dirty="0" err="1" smtClean="0"/>
              <a:t>Ericksen</a:t>
            </a:r>
            <a:endParaRPr lang="en-US" sz="4000" dirty="0" smtClean="0"/>
          </a:p>
          <a:p>
            <a:r>
              <a:rPr lang="en-US" sz="4000" dirty="0" smtClean="0"/>
              <a:t>Marianne </a:t>
            </a:r>
            <a:r>
              <a:rPr lang="en-US" sz="4000" dirty="0" err="1" smtClean="0"/>
              <a:t>Gudmundsson</a:t>
            </a:r>
            <a:endParaRPr lang="en-US" sz="4000" dirty="0" smtClean="0"/>
          </a:p>
          <a:p>
            <a:r>
              <a:rPr lang="en-US" sz="4000" dirty="0" smtClean="0"/>
              <a:t>Glenbrook South High School </a:t>
            </a:r>
          </a:p>
          <a:p>
            <a:r>
              <a:rPr lang="en-US" sz="4000" dirty="0" smtClean="0"/>
              <a:t>Glenview, IL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0474" y="2354672"/>
            <a:ext cx="8963525" cy="118482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Introduction</a:t>
            </a:r>
            <a:endParaRPr lang="en-US" sz="6000" dirty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clientele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524000" y="1371600"/>
            <a:ext cx="64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charset="2"/>
              <a:buChar char="ü"/>
              <a:defRPr/>
            </a:pPr>
            <a:r>
              <a:rPr lang="en-US" sz="3200" dirty="0" smtClean="0"/>
              <a:t>Special Education students</a:t>
            </a: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3200" dirty="0" smtClean="0"/>
              <a:t>Students with 504 plans</a:t>
            </a: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3200" dirty="0" smtClean="0"/>
              <a:t>Guided Study students</a:t>
            </a: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3200" dirty="0" smtClean="0"/>
              <a:t>Students with lower reading and poor study/organizational skills</a:t>
            </a:r>
          </a:p>
          <a:p>
            <a:pPr marL="457200" indent="-457200" algn="ctr">
              <a:buFont typeface="Wingdings" charset="2"/>
              <a:buChar char="ü"/>
              <a:defRPr/>
            </a:pPr>
            <a:r>
              <a:rPr lang="en-US" sz="3200" dirty="0"/>
              <a:t>D</a:t>
            </a:r>
            <a:r>
              <a:rPr lang="en-US" sz="3200" dirty="0" smtClean="0"/>
              <a:t>iverse cultural backgrounds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6" name="Picture 5" descr="Mom's Pictures 0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4695586"/>
            <a:ext cx="2667000" cy="1828800"/>
          </a:xfrm>
          <a:prstGeom prst="rect">
            <a:avLst/>
          </a:prstGeom>
        </p:spPr>
      </p:pic>
      <p:pic>
        <p:nvPicPr>
          <p:cNvPr id="10" name="Picture 9" descr="Mom's Pictures 0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52399" y="902732"/>
            <a:ext cx="2286000" cy="167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Classroom  Environment</a:t>
            </a:r>
            <a:endParaRPr lang="en-US" sz="4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1752" y="990600"/>
            <a:ext cx="4346448" cy="6477000"/>
          </a:xfrm>
        </p:spPr>
        <p:txBody>
          <a:bodyPr>
            <a:noAutofit/>
          </a:bodyPr>
          <a:lstStyle/>
          <a:p>
            <a:pPr>
              <a:buNone/>
            </a:pPr>
            <a:endParaRPr lang="en-US" b="1" dirty="0" smtClean="0"/>
          </a:p>
          <a:p>
            <a:r>
              <a:rPr lang="en-US" sz="2400" dirty="0" smtClean="0"/>
              <a:t>Agenda/Homework</a:t>
            </a:r>
          </a:p>
          <a:p>
            <a:r>
              <a:rPr lang="en-US" sz="2400" dirty="0" smtClean="0"/>
              <a:t>Birthday Calendar/Announcements</a:t>
            </a:r>
          </a:p>
          <a:p>
            <a:r>
              <a:rPr lang="en-US" sz="2400" dirty="0" smtClean="0"/>
              <a:t>Frequent Assessment/Feedback</a:t>
            </a:r>
          </a:p>
          <a:p>
            <a:r>
              <a:rPr lang="en-US" sz="2400" dirty="0" smtClean="0"/>
              <a:t>Greetings</a:t>
            </a:r>
          </a:p>
          <a:p>
            <a:r>
              <a:rPr lang="en-US" sz="2400" dirty="0" smtClean="0"/>
              <a:t>Hall Passes  Turtle/Elephant/Crab…</a:t>
            </a:r>
          </a:p>
          <a:p>
            <a:r>
              <a:rPr lang="en-US" sz="2400" dirty="0" smtClean="0"/>
              <a:t>Holidays/Season Clings</a:t>
            </a:r>
          </a:p>
          <a:p>
            <a:r>
              <a:rPr lang="en-US" sz="2400" dirty="0" smtClean="0"/>
              <a:t>High Expectations</a:t>
            </a:r>
          </a:p>
          <a:p>
            <a:r>
              <a:rPr lang="en-US" sz="2400" dirty="0" smtClean="0"/>
              <a:t>Birthday pencils/certificates</a:t>
            </a: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Highlighters/Colored Pencils</a:t>
            </a:r>
          </a:p>
          <a:p>
            <a:r>
              <a:rPr lang="en-US" sz="2400" dirty="0" smtClean="0"/>
              <a:t>Homework Passes/Cut-outs</a:t>
            </a:r>
          </a:p>
          <a:p>
            <a:r>
              <a:rPr lang="en-US" sz="2400" dirty="0" smtClean="0"/>
              <a:t>Post Work/Projects (Bulletin Boards/Ceilings)</a:t>
            </a:r>
          </a:p>
          <a:p>
            <a:r>
              <a:rPr lang="en-US" sz="2400" dirty="0" smtClean="0"/>
              <a:t>School Announcements</a:t>
            </a:r>
          </a:p>
          <a:p>
            <a:r>
              <a:rPr lang="en-US" sz="2400" dirty="0" smtClean="0"/>
              <a:t>Stickers/Stamps</a:t>
            </a:r>
          </a:p>
          <a:p>
            <a:r>
              <a:rPr lang="en-US" sz="2400" dirty="0" smtClean="0"/>
              <a:t>Student Samples</a:t>
            </a:r>
          </a:p>
          <a:p>
            <a:r>
              <a:rPr lang="en-US" sz="2400" dirty="0" smtClean="0"/>
              <a:t>Supplies/Lab Set-up</a:t>
            </a:r>
          </a:p>
          <a:p>
            <a:r>
              <a:rPr lang="en-US" sz="2400" dirty="0" smtClean="0"/>
              <a:t>Frog:  transitions/attention-grabber</a:t>
            </a:r>
            <a:endParaRPr lang="en-US" sz="2400" dirty="0"/>
          </a:p>
          <a:p>
            <a:r>
              <a:rPr lang="en-US" sz="2400" dirty="0" smtClean="0"/>
              <a:t>Music during labs</a:t>
            </a:r>
            <a:endParaRPr lang="en-US" dirty="0" smtClean="0"/>
          </a:p>
          <a:p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990600"/>
            <a:ext cx="38100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demos</a:t>
            </a:r>
            <a:endParaRPr lang="en-US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81444" y="685801"/>
            <a:ext cx="4290556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Amber Jewelry/Fossils</a:t>
            </a:r>
          </a:p>
          <a:p>
            <a:r>
              <a:rPr lang="en-US" dirty="0" smtClean="0"/>
              <a:t>Bacteria Plush</a:t>
            </a:r>
          </a:p>
          <a:p>
            <a:r>
              <a:rPr lang="en-US" dirty="0" smtClean="0"/>
              <a:t>Blood Cells Plush</a:t>
            </a:r>
          </a:p>
          <a:p>
            <a:r>
              <a:rPr lang="en-US" dirty="0" smtClean="0"/>
              <a:t>Bone Strength Shapes</a:t>
            </a:r>
          </a:p>
          <a:p>
            <a:r>
              <a:rPr lang="en-US" dirty="0" smtClean="0"/>
              <a:t>Darwin Doll/Excerpt Origin of Species/Darwin Awards</a:t>
            </a:r>
          </a:p>
          <a:p>
            <a:r>
              <a:rPr lang="en-US" dirty="0" smtClean="0"/>
              <a:t>I Love Your DNA </a:t>
            </a:r>
            <a:r>
              <a:rPr lang="en-US" dirty="0" err="1" smtClean="0"/>
              <a:t>Tatoos</a:t>
            </a:r>
            <a:endParaRPr lang="en-US" dirty="0" smtClean="0"/>
          </a:p>
          <a:p>
            <a:r>
              <a:rPr lang="en-US" dirty="0" smtClean="0"/>
              <a:t>Whoopi Cushion</a:t>
            </a:r>
          </a:p>
          <a:p>
            <a:r>
              <a:rPr lang="en-US" dirty="0" smtClean="0"/>
              <a:t>Diffusion Model</a:t>
            </a:r>
          </a:p>
          <a:p>
            <a:r>
              <a:rPr lang="en-US" dirty="0" err="1" smtClean="0"/>
              <a:t>Glo</a:t>
            </a:r>
            <a:r>
              <a:rPr lang="en-US" dirty="0" smtClean="0"/>
              <a:t> Germs</a:t>
            </a:r>
          </a:p>
          <a:p>
            <a:r>
              <a:rPr lang="en-US" dirty="0" smtClean="0"/>
              <a:t>“Fortune Fish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Respiration Model/Bell Jar</a:t>
            </a: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8730" y="685801"/>
            <a:ext cx="4288536" cy="5333999"/>
          </a:xfrm>
        </p:spPr>
        <p:txBody>
          <a:bodyPr>
            <a:normAutofit/>
          </a:bodyPr>
          <a:lstStyle/>
          <a:p>
            <a:r>
              <a:rPr lang="en-US" dirty="0" smtClean="0"/>
              <a:t>Galaxy Gold and pH</a:t>
            </a:r>
          </a:p>
          <a:p>
            <a:r>
              <a:rPr lang="en-US" dirty="0" smtClean="0"/>
              <a:t>Oversized Coin-Probability</a:t>
            </a:r>
          </a:p>
          <a:p>
            <a:r>
              <a:rPr lang="en-US" dirty="0" smtClean="0"/>
              <a:t>Opposable Thumbs/Masking Tape</a:t>
            </a:r>
          </a:p>
          <a:p>
            <a:r>
              <a:rPr lang="en-US" dirty="0" smtClean="0"/>
              <a:t>Primordial Soup</a:t>
            </a:r>
          </a:p>
          <a:p>
            <a:r>
              <a:rPr lang="en-US" dirty="0" smtClean="0"/>
              <a:t>Prisms/Diffraction Glasses</a:t>
            </a:r>
          </a:p>
          <a:p>
            <a:r>
              <a:rPr lang="en-US" dirty="0" smtClean="0"/>
              <a:t>Urine Collection Bottle</a:t>
            </a:r>
          </a:p>
          <a:p>
            <a:r>
              <a:rPr lang="en-US" dirty="0" smtClean="0"/>
              <a:t>T-</a:t>
            </a:r>
            <a:r>
              <a:rPr lang="en-US" dirty="0" smtClean="0"/>
              <a:t>Shirt-Pink Floyd</a:t>
            </a:r>
            <a:endParaRPr lang="en-US" dirty="0" smtClean="0"/>
          </a:p>
          <a:p>
            <a:r>
              <a:rPr lang="en-US" dirty="0" smtClean="0"/>
              <a:t>“Get to Know You” ball</a:t>
            </a:r>
          </a:p>
          <a:p>
            <a:r>
              <a:rPr lang="en-US" dirty="0" smtClean="0"/>
              <a:t>Black </a:t>
            </a:r>
            <a:r>
              <a:rPr lang="en-US" dirty="0" smtClean="0"/>
              <a:t>Box</a:t>
            </a:r>
          </a:p>
          <a:p>
            <a:r>
              <a:rPr lang="en-US" dirty="0" smtClean="0"/>
              <a:t>Brain Teasers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07100"/>
            <a:ext cx="8458200" cy="5207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Teacher </a:t>
            </a:r>
            <a:r>
              <a:rPr lang="en-US" sz="3600" dirty="0" smtClean="0"/>
              <a:t>readings-as Demos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803650" y="609600"/>
            <a:ext cx="5111750" cy="53975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Becoming Human: Don Johansson</a:t>
            </a:r>
          </a:p>
          <a:p>
            <a:r>
              <a:rPr lang="en-US" dirty="0" smtClean="0"/>
              <a:t>Darwin Awards</a:t>
            </a:r>
          </a:p>
          <a:p>
            <a:r>
              <a:rPr lang="en-US" dirty="0" smtClean="0"/>
              <a:t>What’s My Pee Telling Me?</a:t>
            </a:r>
          </a:p>
          <a:p>
            <a:r>
              <a:rPr lang="en-US" dirty="0" smtClean="0"/>
              <a:t>Evolution Pop Up Book</a:t>
            </a:r>
          </a:p>
          <a:p>
            <a:r>
              <a:rPr lang="en-US" dirty="0" smtClean="0"/>
              <a:t>Health and Disease: Medieval Times</a:t>
            </a:r>
          </a:p>
          <a:p>
            <a:r>
              <a:rPr lang="en-US" dirty="0" smtClean="0"/>
              <a:t>Napoleon’s </a:t>
            </a:r>
            <a:r>
              <a:rPr lang="en-US" dirty="0" smtClean="0"/>
              <a:t>Buttons</a:t>
            </a:r>
          </a:p>
          <a:p>
            <a:r>
              <a:rPr lang="en-US" dirty="0" smtClean="0"/>
              <a:t>On the Origin of Species</a:t>
            </a:r>
          </a:p>
          <a:p>
            <a:r>
              <a:rPr lang="en-US" dirty="0" smtClean="0"/>
              <a:t>Silent Spring</a:t>
            </a:r>
          </a:p>
          <a:p>
            <a:r>
              <a:rPr lang="en-US" dirty="0" smtClean="0"/>
              <a:t>The Dust Bowl</a:t>
            </a:r>
          </a:p>
          <a:p>
            <a:r>
              <a:rPr lang="en-US" dirty="0" smtClean="0"/>
              <a:t>The Hot Zone</a:t>
            </a:r>
          </a:p>
          <a:p>
            <a:endParaRPr lang="en-US" dirty="0"/>
          </a:p>
        </p:txBody>
      </p:sp>
      <p:pic>
        <p:nvPicPr>
          <p:cNvPr id="6" name="Picture 5" descr="P10107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09600"/>
            <a:ext cx="3149600" cy="2590800"/>
          </a:xfrm>
          <a:prstGeom prst="rect">
            <a:avLst/>
          </a:prstGeom>
        </p:spPr>
      </p:pic>
      <p:pic>
        <p:nvPicPr>
          <p:cNvPr id="5" name="Picture 4" descr="student_teach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505200"/>
            <a:ext cx="3149600" cy="2209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77724"/>
            <a:ext cx="8686800" cy="841248"/>
          </a:xfrm>
        </p:spPr>
        <p:txBody>
          <a:bodyPr>
            <a:normAutofit/>
          </a:bodyPr>
          <a:lstStyle/>
          <a:p>
            <a:r>
              <a:rPr lang="en-US" sz="4400" dirty="0" smtClean="0"/>
              <a:t>U-Tubes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301752" y="1143000"/>
            <a:ext cx="8686800" cy="597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Evolution Cartoon:  Simpsons</a:t>
            </a:r>
          </a:p>
          <a:p>
            <a:r>
              <a:rPr lang="en-US" sz="1400" u="sng" dirty="0" smtClean="0">
                <a:hlinkClick r:id="rId3"/>
              </a:rPr>
              <a:t>http://www.youtube.com/watch?v=faRlFsYmkeY</a:t>
            </a:r>
            <a:endParaRPr lang="en-US" sz="1400" u="sng" dirty="0" smtClean="0"/>
          </a:p>
          <a:p>
            <a:r>
              <a:rPr lang="en-US" sz="1400" dirty="0" smtClean="0"/>
              <a:t>	 </a:t>
            </a:r>
          </a:p>
          <a:p>
            <a:r>
              <a:rPr lang="en-US" sz="1400" dirty="0" err="1" smtClean="0"/>
              <a:t>Twlight</a:t>
            </a:r>
            <a:r>
              <a:rPr lang="en-US" sz="1400" dirty="0" smtClean="0"/>
              <a:t> Mitosis</a:t>
            </a:r>
          </a:p>
          <a:p>
            <a:r>
              <a:rPr lang="en-US" sz="1400" dirty="0" smtClean="0">
                <a:hlinkClick r:id="rId4"/>
              </a:rPr>
              <a:t>http://www.youtube.com/watch?v=sOM_u1PY0s0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Stand By Me Clip: Leeches: Diversity Unit</a:t>
            </a:r>
          </a:p>
          <a:p>
            <a:r>
              <a:rPr lang="en-US" sz="1400" u="sng" dirty="0" smtClean="0">
                <a:hlinkClick r:id="rId5"/>
              </a:rPr>
              <a:t>http://www.youtube.com/watch?v=u1Yv9TLkjl0</a:t>
            </a:r>
            <a:endParaRPr lang="en-US" sz="1400" u="sng" dirty="0" smtClean="0"/>
          </a:p>
          <a:p>
            <a:endParaRPr lang="en-US" sz="1400" u="sng" dirty="0" smtClean="0"/>
          </a:p>
          <a:p>
            <a:r>
              <a:rPr lang="en-US" sz="1400" dirty="0" smtClean="0"/>
              <a:t> </a:t>
            </a:r>
          </a:p>
          <a:p>
            <a:r>
              <a:rPr lang="en-US" sz="1400" dirty="0" smtClean="0"/>
              <a:t>Olympic Champions Theme:  Metric Olympics Lab</a:t>
            </a:r>
          </a:p>
          <a:p>
            <a:r>
              <a:rPr lang="en-US" sz="1400" u="sng" dirty="0" smtClean="0">
                <a:hlinkClick r:id="rId6"/>
              </a:rPr>
              <a:t>http://youtube.com/watch?v=4QpWaP2oQew</a:t>
            </a:r>
            <a:endParaRPr lang="en-US" sz="1400" u="sng" dirty="0" smtClean="0"/>
          </a:p>
          <a:p>
            <a:endParaRPr lang="en-US" sz="1400" dirty="0" smtClean="0"/>
          </a:p>
          <a:p>
            <a:r>
              <a:rPr lang="en-US" sz="1400" dirty="0" smtClean="0"/>
              <a:t> </a:t>
            </a:r>
          </a:p>
          <a:p>
            <a:r>
              <a:rPr lang="en-US" sz="1400" dirty="0" smtClean="0"/>
              <a:t>Bring Out Your Dead:  Disease Unit</a:t>
            </a:r>
          </a:p>
          <a:p>
            <a:r>
              <a:rPr lang="en-US" sz="1400" u="sng" dirty="0" smtClean="0">
                <a:hlinkClick r:id="rId7"/>
              </a:rPr>
              <a:t>http://www.youtube.com/watch?v=grbSQ6O6kbs</a:t>
            </a:r>
            <a:endParaRPr lang="en-US" sz="1400" dirty="0" smtClean="0"/>
          </a:p>
          <a:p>
            <a:r>
              <a:rPr lang="en-US" sz="1400" dirty="0" smtClean="0"/>
              <a:t> </a:t>
            </a:r>
          </a:p>
          <a:p>
            <a:r>
              <a:rPr lang="en-US" sz="1400" dirty="0" smtClean="0"/>
              <a:t>Lucy In The Sky With Diamonds: Human Evolution</a:t>
            </a:r>
          </a:p>
          <a:p>
            <a:r>
              <a:rPr lang="en-US" sz="1400" u="sng" dirty="0" smtClean="0">
                <a:hlinkClick r:id="rId8"/>
              </a:rPr>
              <a:t>http://www.youtube.com/watch?v=Y9IxEgZVFrQ</a:t>
            </a:r>
            <a:endParaRPr lang="en-US" sz="1400" dirty="0" smtClean="0"/>
          </a:p>
          <a:p>
            <a:r>
              <a:rPr lang="en-US" sz="1400" dirty="0" smtClean="0"/>
              <a:t> </a:t>
            </a:r>
          </a:p>
          <a:p>
            <a:r>
              <a:rPr lang="en-US" sz="1400" dirty="0" smtClean="0"/>
              <a:t>Motivational U-Tube: Brain Unit</a:t>
            </a:r>
          </a:p>
          <a:p>
            <a:r>
              <a:rPr lang="en-US" sz="1400" u="sng" dirty="0" smtClean="0">
                <a:hlinkClick r:id="rId9"/>
              </a:rPr>
              <a:t>http://www.youtube.com/watch?v=5u7azdDPdOQ	</a:t>
            </a:r>
          </a:p>
          <a:p>
            <a:endParaRPr lang="en-US" sz="1400" dirty="0" smtClean="0"/>
          </a:p>
          <a:p>
            <a:r>
              <a:rPr lang="en-US" sz="1400" dirty="0" smtClean="0"/>
              <a:t>The </a:t>
            </a:r>
            <a:r>
              <a:rPr lang="en-US" sz="1400" dirty="0" smtClean="0"/>
              <a:t>Photosynthesis Song</a:t>
            </a:r>
            <a:endParaRPr lang="en-US" sz="1400" dirty="0" smtClean="0"/>
          </a:p>
          <a:p>
            <a:r>
              <a:rPr lang="en-US" sz="1400" u="sng" dirty="0" smtClean="0">
                <a:hlinkClick r:id="rId10"/>
              </a:rPr>
              <a:t>http://www.youtube.com/watch?v=C1_uez5WX1o&amp;feature=related</a:t>
            </a:r>
            <a:r>
              <a:rPr lang="en-US" sz="1400" dirty="0" smtClean="0"/>
              <a:t> </a:t>
            </a:r>
          </a:p>
          <a:p>
            <a:endParaRPr lang="en-US" sz="1400" dirty="0" smtClean="0"/>
          </a:p>
          <a:p>
            <a:r>
              <a:rPr lang="en-US" sz="1400" dirty="0" smtClean="0"/>
              <a:t>		</a:t>
            </a:r>
            <a:endParaRPr lang="en-US" sz="1400" dirty="0"/>
          </a:p>
        </p:txBody>
      </p:sp>
      <p:pic>
        <p:nvPicPr>
          <p:cNvPr id="4" name="Picture 3" descr="Twilight lab scene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67121" y="1677924"/>
            <a:ext cx="3749675" cy="1882141"/>
          </a:xfrm>
          <a:prstGeom prst="rect">
            <a:avLst/>
          </a:prstGeom>
        </p:spPr>
      </p:pic>
      <p:pic>
        <p:nvPicPr>
          <p:cNvPr id="5" name="Picture 4" descr="homerevolution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32787" y="77724"/>
            <a:ext cx="2031626" cy="1600200"/>
          </a:xfrm>
          <a:prstGeom prst="rect">
            <a:avLst/>
          </a:prstGeom>
        </p:spPr>
      </p:pic>
      <p:pic>
        <p:nvPicPr>
          <p:cNvPr id="6" name="Picture 5" descr="untitled.bmp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10783" y="5279135"/>
            <a:ext cx="2677769" cy="1426466"/>
          </a:xfrm>
          <a:prstGeom prst="rect">
            <a:avLst/>
          </a:prstGeom>
        </p:spPr>
      </p:pic>
      <p:pic>
        <p:nvPicPr>
          <p:cNvPr id="7" name="Picture 6" descr="Stand-By-Me078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24883" y="3560065"/>
            <a:ext cx="2971800" cy="1545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endParaRPr lang="en-US" sz="2400" b="1" dirty="0" smtClean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04800" y="838200"/>
            <a:ext cx="8632466" cy="6019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000" b="1" dirty="0" smtClean="0"/>
              <a:t>Mrs. </a:t>
            </a:r>
            <a:r>
              <a:rPr lang="en-US" sz="2000" b="1" dirty="0" err="1" smtClean="0"/>
              <a:t>Doubtfire</a:t>
            </a:r>
            <a:r>
              <a:rPr lang="en-US" sz="2000" b="1" dirty="0" smtClean="0"/>
              <a:t>/ </a:t>
            </a:r>
            <a:r>
              <a:rPr lang="en-US" sz="2000" b="1" dirty="0" smtClean="0"/>
              <a:t>Choking (Digestion/Heimlich)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>
                <a:hlinkClick r:id="rId2"/>
              </a:rPr>
              <a:t>http://www.youtube.com/watch?v=LTFTp1Hi_6M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Urine </a:t>
            </a:r>
            <a:r>
              <a:rPr lang="en-US" sz="2000" b="1" dirty="0" err="1" smtClean="0"/>
              <a:t>AustinPowers</a:t>
            </a:r>
            <a:r>
              <a:rPr lang="en-US" sz="2000" b="1" dirty="0" smtClean="0"/>
              <a:t> (Excretion)</a:t>
            </a:r>
            <a:endParaRPr lang="en-US" sz="2000" b="1" dirty="0" smtClean="0"/>
          </a:p>
          <a:p>
            <a:pPr>
              <a:buNone/>
            </a:pPr>
            <a:r>
              <a:rPr lang="en-US" sz="2000" b="1" dirty="0" smtClean="0">
                <a:hlinkClick r:id="rId3"/>
              </a:rPr>
              <a:t>http://www.youtube.com/watch?v=REXSCUjZDwk&amp;feature=related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Newton’s Apple Hip Replacement </a:t>
            </a:r>
            <a:r>
              <a:rPr lang="en-US" sz="2000" b="1" dirty="0" smtClean="0"/>
              <a:t> (Skeletal System)</a:t>
            </a:r>
            <a:endParaRPr lang="en-US" sz="2000" b="1" dirty="0" smtClean="0"/>
          </a:p>
          <a:p>
            <a:pPr>
              <a:buNone/>
            </a:pPr>
            <a:r>
              <a:rPr lang="en-US" sz="2000" b="1" dirty="0" smtClean="0">
                <a:hlinkClick r:id="rId4"/>
              </a:rPr>
              <a:t>http://www.newtonsapple.tv/video.php?id=910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Happy Days Pumps Your Blood</a:t>
            </a:r>
          </a:p>
          <a:p>
            <a:pPr>
              <a:buNone/>
            </a:pPr>
            <a:r>
              <a:rPr lang="en-US" sz="2000" b="1" dirty="0" smtClean="0">
                <a:hlinkClick r:id="rId5"/>
              </a:rPr>
              <a:t>http://www.youtube.com/watch?v=upctPUa6RhA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Barber of York Scientific Method</a:t>
            </a:r>
          </a:p>
          <a:p>
            <a:pPr>
              <a:buNone/>
            </a:pPr>
            <a:r>
              <a:rPr lang="en-US" sz="2000" b="1" dirty="0" smtClean="0">
                <a:hlinkClick r:id="rId6"/>
              </a:rPr>
              <a:t>http://www.nbc.com/saturday-night-live/video/theodoric-of-york/2888/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Rainbow Connection Kermit pH</a:t>
            </a:r>
          </a:p>
          <a:p>
            <a:pPr>
              <a:buNone/>
            </a:pPr>
            <a:r>
              <a:rPr lang="en-US" sz="2000" b="1" dirty="0" smtClean="0">
                <a:hlinkClick r:id="rId7"/>
              </a:rPr>
              <a:t>http://www.youtube.com/watch?v=lCrMB8341rU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Indiana Jones Theme </a:t>
            </a:r>
            <a:r>
              <a:rPr lang="en-US" sz="2000" b="1" dirty="0" smtClean="0"/>
              <a:t>Song (Fossil/Evolution)</a:t>
            </a:r>
            <a:endParaRPr lang="en-US" sz="2000" b="1" dirty="0" smtClean="0"/>
          </a:p>
          <a:p>
            <a:pPr>
              <a:buNone/>
            </a:pPr>
            <a:r>
              <a:rPr lang="en-US" sz="2000" b="1" dirty="0" smtClean="0">
                <a:hlinkClick r:id="rId8"/>
              </a:rPr>
              <a:t>http://www.youtube.com/watch?v=oVNNhBtBbOs</a:t>
            </a: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Hannah Montana Bone Dance </a:t>
            </a:r>
            <a:r>
              <a:rPr lang="en-US" sz="2000" b="1" dirty="0" smtClean="0"/>
              <a:t> (Skeletal)</a:t>
            </a:r>
            <a:endParaRPr lang="en-US" sz="2000" b="1" dirty="0" smtClean="0"/>
          </a:p>
          <a:p>
            <a:pPr>
              <a:buNone/>
            </a:pPr>
            <a:r>
              <a:rPr lang="en-US" sz="2000" b="1" dirty="0" smtClean="0">
                <a:hlinkClick r:id="rId9"/>
              </a:rPr>
              <a:t>http://www.youtube.com/watch?v=3Waxf9KZWpM&amp;feature=related</a:t>
            </a:r>
            <a:endParaRPr lang="en-US" sz="20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  <a:p>
            <a:pPr>
              <a:buNone/>
            </a:pPr>
            <a:endParaRPr lang="en-US" sz="1400" b="1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81444" y="133350"/>
            <a:ext cx="5662156" cy="5334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U-TUBES</a:t>
            </a:r>
            <a:r>
              <a:rPr lang="en-US" sz="4400" dirty="0" smtClean="0">
                <a:solidFill>
                  <a:schemeClr val="tx1"/>
                </a:solidFill>
              </a:rPr>
              <a:t>…</a:t>
            </a:r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CONTINUED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 descr="IndianaJonesDVD_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95007" y="5257800"/>
            <a:ext cx="1843970" cy="1574625"/>
          </a:xfrm>
          <a:prstGeom prst="rect">
            <a:avLst/>
          </a:prstGeom>
        </p:spPr>
      </p:pic>
      <p:pic>
        <p:nvPicPr>
          <p:cNvPr id="13" name="Picture 12" descr="meiosis square dance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09586" y="4412015"/>
            <a:ext cx="2268027" cy="1691570"/>
          </a:xfrm>
          <a:prstGeom prst="rect">
            <a:avLst/>
          </a:prstGeom>
        </p:spPr>
      </p:pic>
      <p:pic>
        <p:nvPicPr>
          <p:cNvPr id="14" name="Picture 13" descr="hannahmontana2to9[1]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41959" y="133350"/>
            <a:ext cx="2697018" cy="1854200"/>
          </a:xfrm>
          <a:prstGeom prst="rect">
            <a:avLst/>
          </a:prstGeom>
        </p:spPr>
      </p:pic>
      <p:pic>
        <p:nvPicPr>
          <p:cNvPr id="15" name="Picture 14" descr="Coleman%20Rainbow%20Connection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03666" y="2209800"/>
            <a:ext cx="2133600" cy="2057400"/>
          </a:xfrm>
          <a:prstGeom prst="rect">
            <a:avLst/>
          </a:prstGeom>
        </p:spPr>
      </p:pic>
      <p:pic>
        <p:nvPicPr>
          <p:cNvPr id="16" name="Picture 15" descr="theodoric-of-york_500x375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66252" y="2209800"/>
            <a:ext cx="2475707" cy="190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ACIDS &amp; BASES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1444" y="381000"/>
            <a:ext cx="4290556" cy="925512"/>
          </a:xfrm>
        </p:spPr>
        <p:txBody>
          <a:bodyPr>
            <a:noAutofit/>
          </a:bodyPr>
          <a:lstStyle/>
          <a:p>
            <a:r>
              <a:rPr lang="en-US" sz="2800" dirty="0" smtClean="0"/>
              <a:t>Putting it all together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5025" y="685800"/>
            <a:ext cx="4292241" cy="620712"/>
          </a:xfrm>
        </p:spPr>
        <p:txBody>
          <a:bodyPr>
            <a:normAutofit fontScale="55000" lnSpcReduction="20000"/>
          </a:bodyPr>
          <a:lstStyle/>
          <a:p>
            <a:endParaRPr lang="en-US" sz="2400" b="1" dirty="0" smtClean="0"/>
          </a:p>
          <a:p>
            <a:r>
              <a:rPr lang="en-US" sz="3600" dirty="0" smtClean="0"/>
              <a:t>     A sample lesson plan #1</a:t>
            </a:r>
          </a:p>
          <a:p>
            <a:endParaRPr lang="en-US" sz="3600" dirty="0" smtClean="0"/>
          </a:p>
          <a:p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81443" y="1316037"/>
            <a:ext cx="4363581" cy="4322763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Power point:  Obj.#3 Acids, Bases  and pH 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pH Demo Galaxy Gold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You tube: Rainbow Connection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Lab: Determining the pH of Common Substances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H.W. Reading in textbook on pH using the reading strategy Front Load the Words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8" name="Content Placeholder 7" descr="http://web.mit.edu/chemistry/www/outreach/images/Photo2slime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4645025" y="1163637"/>
            <a:ext cx="3965575" cy="4094163"/>
          </a:xfrm>
          <a:noFill/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slow">
        <p14:flip dir="r"/>
      </p:transition>
    </mc:Choice>
    <mc:Fallback xmlns="">
      <p:transition spd="slow">
        <p:newsflash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ヒラギノ角ゴ Pro W6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ＭＳ Ｐゴシック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Trek.thmx</Template>
  <TotalTime>2363</TotalTime>
  <Words>891</Words>
  <Application>Microsoft Macintosh PowerPoint</Application>
  <PresentationFormat>On-screen Show (4:3)</PresentationFormat>
  <Paragraphs>244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Trek</vt:lpstr>
      <vt:lpstr>Engaging AT-Risk students in  Introductory Biology Classes </vt:lpstr>
      <vt:lpstr>Introduction</vt:lpstr>
      <vt:lpstr>clientele</vt:lpstr>
      <vt:lpstr>Classroom  Environment</vt:lpstr>
      <vt:lpstr>demos</vt:lpstr>
      <vt:lpstr>Teacher readings-as Demos</vt:lpstr>
      <vt:lpstr>U-Tubes</vt:lpstr>
      <vt:lpstr>PowerPoint Presentation</vt:lpstr>
      <vt:lpstr>ACIDS &amp; BASES</vt:lpstr>
      <vt:lpstr>A SAMPLE LESSON PLAN on respiration</vt:lpstr>
      <vt:lpstr>Putting it all together</vt:lpstr>
      <vt:lpstr>EVOLUTION UNIT CONTINUED. . .</vt:lpstr>
      <vt:lpstr>Finally…ON the importance of a teacher’s attitude…</vt:lpstr>
      <vt:lpstr>Idea exchange…share session… </vt:lpstr>
    </vt:vector>
  </TitlesOfParts>
  <Manager/>
  <Company>dist225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Engaging at-risk students in Introductory Biology Classes </dc:title>
  <dc:subject/>
  <dc:creator>mgudmundsson</dc:creator>
  <cp:keywords/>
  <dc:description>NABT presentation</dc:description>
  <cp:lastModifiedBy>District Administrator</cp:lastModifiedBy>
  <cp:revision>79</cp:revision>
  <dcterms:created xsi:type="dcterms:W3CDTF">2010-05-25T17:10:20Z</dcterms:created>
  <dcterms:modified xsi:type="dcterms:W3CDTF">2011-10-08T17:21:06Z</dcterms:modified>
  <cp:category/>
</cp:coreProperties>
</file>